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ieu Do" initials="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16" d="100"/>
          <a:sy n="116" d="100"/>
        </p:scale>
        <p:origin x="-784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commentAuthors" Target="commentAuthors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0" dt="2017-11-06T03:22:46.193" idx="1">
    <p:pos x="6000" y="0"/>
    <p:text>Which dolphin do yall want</p:text>
  </p:cm>
</p:cmLst>
</file>

<file path=ppt/media/image1.png>
</file>

<file path=ppt/media/image10.png>
</file>

<file path=ppt/media/image11.png>
</file>

<file path=ppt/media/image12.png>
</file>

<file path=ppt/media/image2.jpg>
</file>

<file path=ppt/media/image3.png>
</file>

<file path=ppt/media/image4.png>
</file>

<file path=ppt/media/image5.png>
</file>

<file path=ppt/media/image6.gif>
</file>

<file path=ppt/media/image7.gif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9969232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Shape 1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>
            <a:spLocks noGrp="1"/>
          </p:cNvSpPr>
          <p:nvPr>
            <p:ph type="ctrTitle"/>
          </p:nvPr>
        </p:nvSpPr>
        <p:spPr>
          <a:xfrm>
            <a:off x="1319175" y="2157319"/>
            <a:ext cx="6680400" cy="115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6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6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903750" y="2672775"/>
            <a:ext cx="0" cy="24708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/>
          <p:nvPr/>
        </p:nvSpPr>
        <p:spPr>
          <a:xfrm>
            <a:off x="769050" y="2470725"/>
            <a:ext cx="269400" cy="2022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body" idx="1"/>
          </p:nvPr>
        </p:nvSpPr>
        <p:spPr>
          <a:xfrm>
            <a:off x="1165475" y="4331317"/>
            <a:ext cx="7521300" cy="434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1524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cxnSp>
        <p:nvCxnSpPr>
          <p:cNvPr id="55" name="Shape 55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Shape 56"/>
          <p:cNvSpPr/>
          <p:nvPr/>
        </p:nvSpPr>
        <p:spPr>
          <a:xfrm>
            <a:off x="808650" y="4464638"/>
            <a:ext cx="190200" cy="1428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body" idx="1"/>
          </p:nvPr>
        </p:nvSpPr>
        <p:spPr>
          <a:xfrm>
            <a:off x="1165474" y="1200150"/>
            <a:ext cx="3306900" cy="3725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2"/>
          </p:nvPr>
        </p:nvSpPr>
        <p:spPr>
          <a:xfrm>
            <a:off x="4671569" y="1200150"/>
            <a:ext cx="3306900" cy="3725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165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6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Shape 18"/>
          <p:cNvSpPr/>
          <p:nvPr/>
        </p:nvSpPr>
        <p:spPr>
          <a:xfrm>
            <a:off x="769050" y="1396425"/>
            <a:ext cx="269400" cy="2022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key color">
    <p:bg>
      <p:bgPr>
        <a:solidFill>
          <a:srgbClr val="39C0BA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hape 20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w="952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Shape 21"/>
          <p:cNvSpPr/>
          <p:nvPr/>
        </p:nvSpPr>
        <p:spPr>
          <a:xfrm>
            <a:off x="808650" y="2500425"/>
            <a:ext cx="190200" cy="142800"/>
          </a:xfrm>
          <a:prstGeom prst="ellipse">
            <a:avLst/>
          </a:prstGeom>
          <a:solidFill>
            <a:srgbClr val="39C0BA"/>
          </a:solidFill>
          <a:ln w="952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30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30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ubTitle" idx="1"/>
          </p:nvPr>
        </p:nvSpPr>
        <p:spPr>
          <a:xfrm>
            <a:off x="1530175" y="2782913"/>
            <a:ext cx="6927900" cy="353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cxnSp>
        <p:nvCxnSpPr>
          <p:cNvPr id="25" name="Shape 25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26"/>
          <p:cNvSpPr/>
          <p:nvPr/>
        </p:nvSpPr>
        <p:spPr>
          <a:xfrm>
            <a:off x="493600" y="2264138"/>
            <a:ext cx="820200" cy="6153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1633225" y="2161800"/>
            <a:ext cx="6700500" cy="8199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marL="0" marR="0" lvl="0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ct val="100000"/>
              <a:buFont typeface="Quicksand"/>
              <a:buChar char="◦"/>
              <a:defRPr sz="2800" b="0" i="1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177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ct val="100000"/>
              <a:buFont typeface="Quicksand"/>
              <a:buChar char="▫"/>
              <a:defRPr sz="2800" b="0" i="1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2800" b="0" i="1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2800" b="0" i="1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2800" b="0" i="1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2800" b="0" i="1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2800" b="0" i="1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2800" b="0" i="1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2800" b="0" i="1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cxnSp>
        <p:nvCxnSpPr>
          <p:cNvPr id="29" name="Shape 29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Shape 30"/>
          <p:cNvSpPr/>
          <p:nvPr/>
        </p:nvSpPr>
        <p:spPr>
          <a:xfrm>
            <a:off x="493600" y="2264138"/>
            <a:ext cx="820200" cy="6153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Shape 31"/>
          <p:cNvSpPr txBox="1"/>
          <p:nvPr/>
        </p:nvSpPr>
        <p:spPr>
          <a:xfrm>
            <a:off x="208000" y="2322128"/>
            <a:ext cx="1306200" cy="65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SzPct val="25000"/>
              <a:buFont typeface="Quicksand"/>
              <a:buNone/>
            </a:pPr>
            <a:r>
              <a:rPr lang="en" sz="4800" b="1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rPr>
              <a:t>“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hape 33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4" name="Shape 34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Shape 35"/>
          <p:cNvSpPr/>
          <p:nvPr/>
        </p:nvSpPr>
        <p:spPr>
          <a:xfrm>
            <a:off x="769050" y="1396425"/>
            <a:ext cx="269400" cy="2022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90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sz="3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1524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hape 39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Shape 40"/>
          <p:cNvSpPr/>
          <p:nvPr/>
        </p:nvSpPr>
        <p:spPr>
          <a:xfrm>
            <a:off x="808650" y="2500425"/>
            <a:ext cx="190200" cy="1428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indent="0" rtl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1"/>
          </p:nvPr>
        </p:nvSpPr>
        <p:spPr>
          <a:xfrm>
            <a:off x="1165475" y="1255481"/>
            <a:ext cx="2403600" cy="3670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3692249" y="1255481"/>
            <a:ext cx="2403600" cy="3670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3"/>
          </p:nvPr>
        </p:nvSpPr>
        <p:spPr>
          <a:xfrm>
            <a:off x="6219023" y="1255481"/>
            <a:ext cx="2403600" cy="3670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127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Font typeface="Quicksand"/>
              <a:buNone/>
              <a:defRPr sz="2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cxnSp>
        <p:nvCxnSpPr>
          <p:cNvPr id="46" name="Shape 46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Shape 47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Shape 48"/>
          <p:cNvSpPr/>
          <p:nvPr/>
        </p:nvSpPr>
        <p:spPr>
          <a:xfrm>
            <a:off x="769050" y="1396425"/>
            <a:ext cx="269400" cy="202200"/>
          </a:xfrm>
          <a:prstGeom prst="ellipse">
            <a:avLst/>
          </a:prstGeom>
          <a:solidFill>
            <a:srgbClr val="2E3037"/>
          </a:solidFill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cxnSp>
        <p:nvCxnSpPr>
          <p:cNvPr id="51" name="Shape 51"/>
          <p:cNvCxnSpPr/>
          <p:nvPr/>
        </p:nvCxnSpPr>
        <p:spPr>
          <a:xfrm>
            <a:off x="903825" y="-5944"/>
            <a:ext cx="0" cy="5149500"/>
          </a:xfrm>
          <a:prstGeom prst="straightConnector1">
            <a:avLst/>
          </a:prstGeom>
          <a:noFill/>
          <a:ln w="9525" cap="flat" cmpd="sng">
            <a:solidFill>
              <a:srgbClr val="999FA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Shape 52"/>
          <p:cNvSpPr/>
          <p:nvPr/>
        </p:nvSpPr>
        <p:spPr>
          <a:xfrm>
            <a:off x="808725" y="600563"/>
            <a:ext cx="190200" cy="142800"/>
          </a:xfrm>
          <a:prstGeom prst="ellipse">
            <a:avLst/>
          </a:prstGeom>
          <a:solidFill>
            <a:srgbClr val="39C0BA"/>
          </a:solidFill>
          <a:ln w="28575" cap="flat" cmpd="sng">
            <a:solidFill>
              <a:srgbClr val="2E303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E3037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9C0BA"/>
              </a:buClr>
              <a:buFont typeface="Quicksand"/>
              <a:buNone/>
              <a:defRPr sz="1800" b="0" i="0" u="none" strike="noStrike" cap="none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lvl="1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indent="0">
              <a:spcBef>
                <a:spcPts val="0"/>
              </a:spcBef>
              <a:buClr>
                <a:srgbClr val="39C0BA"/>
              </a:buClr>
              <a:buFont typeface="Quicksand"/>
              <a:buNone/>
              <a:defRPr sz="1800">
                <a:solidFill>
                  <a:srgbClr val="39C0BA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marL="0" marR="0" lvl="0" indent="190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◦"/>
              <a:defRPr sz="30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  <a:lvl2pPr marL="457200" marR="0" lvl="1" indent="1524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SzPct val="100000"/>
              <a:buFont typeface="Quicksand"/>
              <a:buChar char="▫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marL="914400" marR="0" lvl="2" indent="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■"/>
              <a:defRPr sz="24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marL="1371600" marR="0" lvl="3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marL="1828800" marR="0" lvl="4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marL="2286000" marR="0" lvl="5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marL="2743200" marR="0" lvl="6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●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marL="3200400" marR="0" lvl="7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○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marL="3657600" marR="0" lvl="8" indent="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rgbClr val="F3F3F3"/>
              </a:buClr>
              <a:buFont typeface="Quicksand"/>
              <a:buChar char="■"/>
              <a:defRPr sz="1800" b="0" i="0" u="none" strike="noStrike" cap="none">
                <a:solidFill>
                  <a:srgbClr val="F3F3F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comments" Target="../comments/comment1.xml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4" Type="http://schemas.openxmlformats.org/officeDocument/2006/relationships/image" Target="../media/image7.gif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ctrTitle"/>
          </p:nvPr>
        </p:nvSpPr>
        <p:spPr>
          <a:xfrm>
            <a:off x="720000" y="1265050"/>
            <a:ext cx="7809600" cy="187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Dolphin</a:t>
            </a:r>
          </a:p>
          <a:p>
            <a:pPr lvl="0" indent="457200" rtl="0">
              <a:spcBef>
                <a:spcPts val="0"/>
              </a:spcBef>
              <a:buNone/>
            </a:pPr>
            <a:r>
              <a:rPr lang="en" sz="4000"/>
              <a:t>Requirements</a:t>
            </a:r>
          </a:p>
          <a:p>
            <a:pPr lvl="0" indent="457200">
              <a:spcBef>
                <a:spcPts val="0"/>
              </a:spcBef>
              <a:buNone/>
            </a:pPr>
            <a:r>
              <a:rPr lang="en" sz="4000"/>
              <a:t>&amp; Test Plans</a:t>
            </a:r>
          </a:p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 txBox="1"/>
          <p:nvPr/>
        </p:nvSpPr>
        <p:spPr>
          <a:xfrm>
            <a:off x="1198125" y="3587700"/>
            <a:ext cx="2840700" cy="1275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Group 18: 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Kandayce Burks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Dieu Do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Luis Hernandez</a:t>
            </a:r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Brent Yurek</a:t>
            </a:r>
          </a:p>
        </p:txBody>
      </p:sp>
      <p:pic>
        <p:nvPicPr>
          <p:cNvPr id="63" name="Shape 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1900" y="1691325"/>
            <a:ext cx="1722366" cy="16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fade thruBlk="1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Safety-Critical Requirements</a:t>
            </a:r>
          </a:p>
        </p:txBody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HUD limitations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Must not take up more than 25% of screen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Information must be relevant and not distracting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Offer size adjustment for user preference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Materials used must not be hazardous to users</a:t>
            </a:r>
          </a:p>
          <a:p>
            <a: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Must be able to function under high pressure</a:t>
            </a:r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Withstand pressure levels of ~100+ meters of depth</a:t>
            </a:r>
          </a:p>
          <a:p>
            <a:pPr marL="914400" lvl="1" indent="-317500" rtl="0">
              <a:spcBef>
                <a:spcPts val="0"/>
              </a:spcBef>
              <a:buSzPct val="100000"/>
            </a:pPr>
            <a:r>
              <a:rPr lang="en" sz="1400"/>
              <a:t>IP69k certified 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Usability Requirements</a:t>
            </a:r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Easy to understand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Users can pick up the product and learn how to use it within 15 minutes to 1 hour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Intuitive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Does not need extensive knowledge to use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Users can set preferences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Metrics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400"/>
              <a:t>Language</a:t>
            </a:r>
          </a:p>
          <a:p>
            <a:pPr lvl="0" indent="457200">
              <a:lnSpc>
                <a:spcPct val="150000"/>
              </a:lnSpc>
              <a:spcBef>
                <a:spcPts val="0"/>
              </a:spcBef>
              <a:buNone/>
            </a:pPr>
            <a:endParaRPr sz="14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Test Plans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Features tested</a:t>
            </a:r>
          </a:p>
        </p:txBody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HUD projection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Is projection working? / is correct data being projected?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Vital Calculations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Are calculations correct or within the 2% error margin?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Sonar Mapping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Is the image correct? / is there an image created?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Water Pressure</a:t>
            </a:r>
          </a:p>
          <a:p>
            <a:pPr marL="914400" lvl="1" indent="-3175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400"/>
              <a:t>Can it withstand 100 meters? / does it meet IP69k standards?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Approach</a:t>
            </a:r>
          </a:p>
        </p:txBody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Stress test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Repeated test each function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Test functionality at 100 meters depth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Perform tests at simulated environment that has same water pressure levels as 100 meters of depth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Suspension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&lt;30% functionality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Resumption</a:t>
            </a:r>
          </a:p>
          <a:p>
            <a:pPr marL="914400" lvl="1" indent="-3175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400"/>
              <a:t>&gt;60% &amp; &lt;90% functionality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Test Cases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Testing will be conducted once per week</a:t>
            </a:r>
          </a:p>
          <a:p>
            <a:pPr marL="457200" lvl="0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400"/>
              <a:t>It will be done in water pressure levels of ~100 meters of depth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HUD responses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Displays correct calculations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Sonar imagery </a:t>
            </a:r>
          </a:p>
          <a:p>
            <a:pPr marL="914400" lvl="1" indent="-317500">
              <a:lnSpc>
                <a:spcPct val="150000"/>
              </a:lnSpc>
              <a:spcBef>
                <a:spcPts val="0"/>
              </a:spcBef>
              <a:buSzPct val="100000"/>
            </a:pPr>
            <a:r>
              <a:rPr lang="en" sz="1400"/>
              <a:t>Durability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7250" y="659463"/>
            <a:ext cx="3824575" cy="382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/>
        </p:nvSpPr>
        <p:spPr>
          <a:xfrm>
            <a:off x="1052950" y="287850"/>
            <a:ext cx="4620900" cy="39012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2000">
                <a:solidFill>
                  <a:srgbClr val="00E1C6"/>
                </a:solidFill>
              </a:rPr>
              <a:t>What is The Dolphin?</a:t>
            </a:r>
          </a:p>
          <a:p>
            <a:pPr marL="457200" lvl="0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Char char="➢"/>
            </a:pPr>
            <a:r>
              <a:rPr lang="en" sz="1600">
                <a:solidFill>
                  <a:schemeClr val="lt1"/>
                </a:solidFill>
              </a:rPr>
              <a:t>Scuba mask</a:t>
            </a:r>
          </a:p>
          <a:p>
            <a:pPr marL="1371600" lvl="1" indent="-2286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Full Face mask</a:t>
            </a:r>
          </a:p>
          <a:p>
            <a:pPr marL="1371600" lvl="1" indent="-228600" rtl="0">
              <a:lnSpc>
                <a:spcPct val="150000"/>
              </a:lnSpc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HUD display</a:t>
            </a:r>
          </a:p>
          <a:p>
            <a:pPr lvl="0">
              <a:lnSpc>
                <a:spcPct val="150000"/>
              </a:lnSpc>
              <a:spcBef>
                <a:spcPts val="0"/>
              </a:spcBef>
              <a:buNone/>
            </a:pPr>
            <a:r>
              <a:rPr lang="en" sz="1600">
                <a:solidFill>
                  <a:srgbClr val="39C0BA"/>
                </a:solidFill>
              </a:rPr>
              <a:t>		</a:t>
            </a:r>
          </a:p>
        </p:txBody>
      </p:sp>
      <p:pic>
        <p:nvPicPr>
          <p:cNvPr id="69" name="Shape 6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7500" y="159075"/>
            <a:ext cx="2742225" cy="267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Shape 7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10125" y="2922025"/>
            <a:ext cx="3056975" cy="187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Shape 7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87775" y="2497825"/>
            <a:ext cx="3560068" cy="2297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>
    <p:fade thruBlk="1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300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300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1650" y="1224659"/>
            <a:ext cx="4044900" cy="2694175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Shape 77"/>
          <p:cNvSpPr txBox="1"/>
          <p:nvPr/>
        </p:nvSpPr>
        <p:spPr>
          <a:xfrm>
            <a:off x="1035750" y="1224600"/>
            <a:ext cx="3615900" cy="2694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FF9900"/>
              </a:buClr>
              <a:buChar char="➢"/>
            </a:pPr>
            <a:r>
              <a:rPr lang="en" sz="1600">
                <a:solidFill>
                  <a:schemeClr val="lt1"/>
                </a:solidFill>
              </a:rPr>
              <a:t>Provides users with Vital information for diving</a:t>
            </a:r>
          </a:p>
          <a:p>
            <a:pPr marL="1371600" lvl="1" indent="-228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Air time remaining</a:t>
            </a:r>
          </a:p>
          <a:p>
            <a:pPr marL="1371600" lvl="1" indent="-228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Current depth</a:t>
            </a:r>
          </a:p>
          <a:p>
            <a:pPr marL="1371600" lvl="1" indent="-228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Dive time elapsed</a:t>
            </a:r>
          </a:p>
          <a:p>
            <a:pPr marL="1371600" lvl="1" indent="-228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Air tank pressure</a:t>
            </a:r>
          </a:p>
          <a:p>
            <a:pPr marL="457200" lvl="0" indent="0" rtl="0">
              <a:spcBef>
                <a:spcPts val="0"/>
              </a:spcBef>
              <a:buNone/>
            </a:pPr>
            <a:endParaRPr>
              <a:solidFill>
                <a:schemeClr val="lt1"/>
              </a:solidFill>
            </a:endParaRPr>
          </a:p>
          <a:p>
            <a:pPr marL="457200" lvl="0" indent="-228600" rtl="0">
              <a:spcBef>
                <a:spcPts val="0"/>
              </a:spcBef>
              <a:buClr>
                <a:srgbClr val="FF9900"/>
              </a:buClr>
              <a:buChar char="➢"/>
            </a:pPr>
            <a:r>
              <a:rPr lang="en" sz="1600">
                <a:solidFill>
                  <a:schemeClr val="lt1"/>
                </a:solidFill>
              </a:rPr>
              <a:t>User will not have to manually calculate	</a:t>
            </a:r>
          </a:p>
          <a:p>
            <a:pPr marL="1371600" lvl="1" indent="-228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Less human error</a:t>
            </a:r>
          </a:p>
          <a:p>
            <a:pPr marL="1371600" lvl="1" indent="-228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More precise</a:t>
            </a:r>
          </a:p>
          <a:p>
            <a:pPr lvl="0" rtl="0">
              <a:spcBef>
                <a:spcPts val="0"/>
              </a:spcBef>
              <a:buNone/>
            </a:pPr>
            <a:endParaRPr sz="1600">
              <a:solidFill>
                <a:schemeClr val="lt1"/>
              </a:solidFill>
            </a:endParaRPr>
          </a:p>
          <a:p>
            <a:pPr marL="0" lvl="0" indent="0" rtl="0">
              <a:spcBef>
                <a:spcPts val="0"/>
              </a:spcBef>
              <a:buNone/>
            </a:pPr>
            <a:endParaRPr sz="1600"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 descr="tumblr_o8l0oyaDuy1rvhqlvo1_500.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3700" y="1910350"/>
            <a:ext cx="5539925" cy="3080200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Shape 83"/>
          <p:cNvSpPr txBox="1"/>
          <p:nvPr/>
        </p:nvSpPr>
        <p:spPr>
          <a:xfrm>
            <a:off x="1111025" y="334625"/>
            <a:ext cx="3421500" cy="15351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lr>
                <a:srgbClr val="FF9900"/>
              </a:buClr>
              <a:buChar char="➢"/>
            </a:pPr>
            <a:r>
              <a:rPr lang="en" sz="1600">
                <a:solidFill>
                  <a:schemeClr val="lt1"/>
                </a:solidFill>
              </a:rPr>
              <a:t>Sonar Mapping</a:t>
            </a:r>
          </a:p>
          <a:p>
            <a:pPr marL="1371600" lvl="1" indent="-228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Provides sonar map of diver’s surrounding</a:t>
            </a:r>
          </a:p>
          <a:p>
            <a:pPr marL="1371600" lvl="1" indent="-228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Real time</a:t>
            </a:r>
          </a:p>
          <a:p>
            <a:pPr marL="1371600" lvl="1" indent="-228600" rtl="0">
              <a:spcBef>
                <a:spcPts val="0"/>
              </a:spcBef>
              <a:buClr>
                <a:schemeClr val="lt1"/>
              </a:buClr>
              <a:buChar char="○"/>
            </a:pPr>
            <a:r>
              <a:rPr lang="en">
                <a:solidFill>
                  <a:schemeClr val="lt1"/>
                </a:solidFill>
              </a:rPr>
              <a:t>Up to 100 meter radius</a:t>
            </a:r>
          </a:p>
        </p:txBody>
      </p:sp>
      <p:pic>
        <p:nvPicPr>
          <p:cNvPr id="84" name="Shape 84" descr="9776371_orig.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6825" y="163725"/>
            <a:ext cx="2046800" cy="15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3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3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3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 txBox="1">
            <a:spLocks noGrp="1"/>
          </p:cNvSpPr>
          <p:nvPr>
            <p:ph type="title"/>
          </p:nvPr>
        </p:nvSpPr>
        <p:spPr>
          <a:xfrm>
            <a:off x="1188200" y="491906"/>
            <a:ext cx="6858000" cy="345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/>
              <a:t>Use Cases</a:t>
            </a:r>
          </a:p>
        </p:txBody>
      </p:sp>
      <p:pic>
        <p:nvPicPr>
          <p:cNvPr id="90" name="Shape 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2588" y="766981"/>
            <a:ext cx="5626168" cy="39942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 txBox="1">
            <a:spLocks noGrp="1"/>
          </p:cNvSpPr>
          <p:nvPr>
            <p:ph type="ctrTitle"/>
          </p:nvPr>
        </p:nvSpPr>
        <p:spPr>
          <a:xfrm>
            <a:off x="1530175" y="2307788"/>
            <a:ext cx="6767100" cy="5322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Requirements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000"/>
              <a:t>Functional Requirements</a:t>
            </a:r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2400" y="992524"/>
            <a:ext cx="4554425" cy="2855624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1165497" y="1200150"/>
            <a:ext cx="2917965" cy="3497160"/>
          </a:xfrm>
        </p:spPr>
        <p:txBody>
          <a:bodyPr/>
          <a:lstStyle/>
          <a:p>
            <a:pPr marL="457200" lvl="0" indent="-330200">
              <a:lnSpc>
                <a:spcPct val="150000"/>
              </a:lnSpc>
              <a:spcBef>
                <a:spcPts val="0"/>
              </a:spcBef>
              <a:buClr>
                <a:srgbClr val="FF9900"/>
              </a:buClr>
            </a:pPr>
            <a:r>
              <a:rPr lang="en" sz="1400" dirty="0"/>
              <a:t>Measurements conversion</a:t>
            </a:r>
          </a:p>
          <a:p>
            <a:pPr marL="457200" lvl="0" indent="-330200">
              <a:lnSpc>
                <a:spcPct val="150000"/>
              </a:lnSpc>
              <a:spcBef>
                <a:spcPts val="0"/>
              </a:spcBef>
              <a:buClr>
                <a:srgbClr val="FF9900"/>
              </a:buClr>
            </a:pPr>
            <a:r>
              <a:rPr lang="en" sz="1400" dirty="0"/>
              <a:t>Brightness adjustments</a:t>
            </a:r>
          </a:p>
          <a:p>
            <a:pPr marL="457200" lvl="0" indent="-330200">
              <a:lnSpc>
                <a:spcPct val="150000"/>
              </a:lnSpc>
              <a:spcBef>
                <a:spcPts val="0"/>
              </a:spcBef>
              <a:buClr>
                <a:srgbClr val="FF9900"/>
              </a:buClr>
            </a:pPr>
            <a:r>
              <a:rPr lang="en" sz="1400" dirty="0"/>
              <a:t>Display Vitals</a:t>
            </a:r>
          </a:p>
          <a:p>
            <a:pPr marL="457200" lvl="0" indent="-330200">
              <a:lnSpc>
                <a:spcPct val="150000"/>
              </a:lnSpc>
              <a:spcBef>
                <a:spcPts val="0"/>
              </a:spcBef>
              <a:buClr>
                <a:srgbClr val="FF9900"/>
              </a:buClr>
            </a:pPr>
            <a:r>
              <a:rPr lang="en" sz="1400" dirty="0"/>
              <a:t>Switch between sonars</a:t>
            </a:r>
          </a:p>
          <a:p>
            <a:pPr indent="0">
              <a:buNone/>
            </a:pPr>
            <a:endParaRPr lang="en-US" sz="1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Speed &amp; Latency Requirements</a:t>
            </a:r>
          </a:p>
        </p:txBody>
      </p:sp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1165500" y="1200150"/>
            <a:ext cx="5742900" cy="3725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800"/>
              <a:t>System cannot have considerable lag!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Calculations must be done in &lt;.5 seconds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System response time after user’s button press is 1.5 seconds</a:t>
            </a:r>
          </a:p>
          <a:p>
            <a:pPr marL="914400" lvl="1" indent="-3175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" sz="1400"/>
              <a:t>System retrieves sonar data every .5 seconds</a:t>
            </a:r>
          </a:p>
          <a:p>
            <a:pPr marL="1371600" lvl="2" indent="-317500" rtl="0">
              <a:lnSpc>
                <a:spcPct val="150000"/>
              </a:lnSpc>
              <a:spcBef>
                <a:spcPts val="0"/>
              </a:spcBef>
              <a:buSzPct val="100000"/>
              <a:buChar char="■"/>
            </a:pPr>
            <a:r>
              <a:rPr lang="en" sz="1400"/>
              <a:t>Accurate sonar map in real time</a:t>
            </a:r>
          </a:p>
        </p:txBody>
      </p:sp>
      <p:pic>
        <p:nvPicPr>
          <p:cNvPr id="109" name="Shape 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56275" y="1200150"/>
            <a:ext cx="1930801" cy="193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Shape 114"/>
          <p:cNvSpPr txBox="1">
            <a:spLocks noGrp="1"/>
          </p:cNvSpPr>
          <p:nvPr>
            <p:ph type="title"/>
          </p:nvPr>
        </p:nvSpPr>
        <p:spPr>
          <a:xfrm>
            <a:off x="1165475" y="499481"/>
            <a:ext cx="6858000" cy="345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Precision Requirements</a:t>
            </a:r>
          </a:p>
        </p:txBody>
      </p:sp>
      <p:sp>
        <p:nvSpPr>
          <p:cNvPr id="115" name="Shape 115"/>
          <p:cNvSpPr txBox="1">
            <a:spLocks noGrp="1"/>
          </p:cNvSpPr>
          <p:nvPr>
            <p:ph type="body" idx="1"/>
          </p:nvPr>
        </p:nvSpPr>
        <p:spPr>
          <a:xfrm>
            <a:off x="1165497" y="1200150"/>
            <a:ext cx="6858000" cy="3725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Clr>
                <a:srgbClr val="FF9900"/>
              </a:buClr>
              <a:buSzPct val="100000"/>
            </a:pPr>
            <a:r>
              <a:rPr lang="en" sz="1800"/>
              <a:t>Remaining time before oxygen runs out calculation </a:t>
            </a:r>
            <a:r>
              <a:rPr lang="en" sz="1800" u="sng"/>
              <a:t>+</a:t>
            </a:r>
            <a:r>
              <a:rPr lang="en" sz="1800"/>
              <a:t> 1 minute</a:t>
            </a:r>
          </a:p>
          <a:p>
            <a:pPr marL="457200" lvl="0" indent="-342900">
              <a:spcBef>
                <a:spcPts val="0"/>
              </a:spcBef>
              <a:buClr>
                <a:srgbClr val="FF9900"/>
              </a:buClr>
              <a:buSzPct val="100000"/>
            </a:pPr>
            <a:r>
              <a:rPr lang="en" sz="1800"/>
              <a:t>Current time has to be </a:t>
            </a:r>
            <a:r>
              <a:rPr lang="en" sz="1800" u="sng"/>
              <a:t>+</a:t>
            </a:r>
            <a:r>
              <a:rPr lang="en" sz="1800"/>
              <a:t> .1 seconds from actual time</a:t>
            </a:r>
          </a:p>
        </p:txBody>
      </p:sp>
      <p:pic>
        <p:nvPicPr>
          <p:cNvPr id="116" name="Shape 1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4496" y="2630775"/>
            <a:ext cx="1970075" cy="218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3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Eleanor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374</Words>
  <Application>Microsoft Macintosh PowerPoint</Application>
  <PresentationFormat>On-screen Show (16:9)</PresentationFormat>
  <Paragraphs>85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8" baseType="lpstr">
      <vt:lpstr>Quicksand</vt:lpstr>
      <vt:lpstr>Eleanor template</vt:lpstr>
      <vt:lpstr>The Dolphin Requirements &amp; Test Plans </vt:lpstr>
      <vt:lpstr>PowerPoint Presentation</vt:lpstr>
      <vt:lpstr>PowerPoint Presentation</vt:lpstr>
      <vt:lpstr>PowerPoint Presentation</vt:lpstr>
      <vt:lpstr>Use Cases</vt:lpstr>
      <vt:lpstr>Requirements</vt:lpstr>
      <vt:lpstr>Functional Requirements</vt:lpstr>
      <vt:lpstr>Speed &amp; Latency Requirements</vt:lpstr>
      <vt:lpstr>Precision Requirements</vt:lpstr>
      <vt:lpstr>Safety-Critical Requirements</vt:lpstr>
      <vt:lpstr>Usability Requirements</vt:lpstr>
      <vt:lpstr>Test Plans</vt:lpstr>
      <vt:lpstr>Features tested</vt:lpstr>
      <vt:lpstr>Approach</vt:lpstr>
      <vt:lpstr>Test Cases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Dolphin Requirements &amp; Test Plans </dc:title>
  <cp:lastModifiedBy>Dieu Do</cp:lastModifiedBy>
  <cp:revision>1</cp:revision>
  <dcterms:modified xsi:type="dcterms:W3CDTF">2017-11-06T17:47:04Z</dcterms:modified>
</cp:coreProperties>
</file>